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1" r:id="rId6"/>
    <p:sldId id="262" r:id="rId7"/>
    <p:sldId id="270" r:id="rId8"/>
    <p:sldId id="273" r:id="rId9"/>
    <p:sldId id="263" r:id="rId10"/>
    <p:sldId id="274" r:id="rId11"/>
    <p:sldId id="275" r:id="rId12"/>
    <p:sldId id="276" r:id="rId13"/>
    <p:sldId id="277" r:id="rId14"/>
    <p:sldId id="278" r:id="rId15"/>
    <p:sldId id="279" r:id="rId16"/>
    <p:sldId id="289" r:id="rId17"/>
    <p:sldId id="290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9" r:id="rId28"/>
    <p:sldId id="267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14898"/>
    <a:srgbClr val="FFFFFF"/>
    <a:srgbClr val="33CC33"/>
    <a:srgbClr val="00CC66"/>
    <a:srgbClr val="00FF99"/>
    <a:srgbClr val="A2B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D4054-5FA9-489F-A792-62F1B8FE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B2D11F-546F-49E8-96B7-B25362D74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1836D-A452-485A-A970-2C61DB69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B56F0-6407-4D38-A2C5-D6694BFE3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F21FCD-D886-4186-B42F-2B5C8522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41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2B636-7103-44DD-95DB-B11244ED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DD6A0C-22CB-4CB8-9D18-E3A258D76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53A768-72B3-400D-A924-99DCCE88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DD298-43CF-4722-AC03-910E6F30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8B1C5B-A2C9-46AB-BBCE-EB0C75D4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148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9947C0-E1E2-4A90-A303-D8C416FFC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63DA9F3-03CB-44A0-9302-5DACD8D24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EAF7C2-E08E-464D-84E4-C23E7F8C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88785-DC0B-4CE8-ADD1-4766A6DC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3E342A-73BD-4E77-AA4C-91EED1FA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77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212A5-51F8-4224-B1AB-E3315243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0F80B8-1665-4798-8F62-5D634981D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8F5835-C6A7-4E4F-8D9E-913C03BB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12E266-7C13-41EA-AF5C-1FA2F0CF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AC7326-5483-4E9F-90B7-4FD27EE8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448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EC693-1F0A-4C9B-B259-85E17345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83C93C-BC2D-4A29-B21D-13D136D12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360AEF-CB67-4A94-BCDA-88547E5E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C66CA-EF89-4C66-8BA0-1CEDF8A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B8234-D5D0-41EB-A4E8-677FF737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2992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103EF-BA5B-4F9B-90E4-D091ECA4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C8145F-43DA-412C-B7A8-CEE49FCE4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9AF792-416B-4A0A-8BFE-51E362962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916FAF-B49A-4A6B-9E8D-F605A880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89F9D0-2BA4-4A74-8CB2-1D04EDD1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E8FA8-B3DA-4AE3-A3BD-0CF3A7A0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151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B5EB3-F5FF-4C25-ABA1-60D64A87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6B12E5-6E70-486D-AB58-964E5173F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CEA0EC-CA0D-4A79-9157-671C7BAF9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FD47E8-EC41-41F6-8805-728304410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7B110D5-A38B-470E-8FD7-F64919C620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62B73A-D750-4512-9FBF-E8168EBC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EFB236B-BA13-4D01-AF17-AC51DAE2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FF3951-2A5A-4D1C-A74F-9A85E767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08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E9020-7173-44CB-A78F-13D7A556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6876BCC-1BC8-4D23-84A7-B679DCA6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14174C-1731-45BF-BE32-7E16E8A6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D5CA8A-67C9-41BF-AF08-CF5BA07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438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A69938-C80F-4869-BF82-B03825DF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971A34-AA73-4E2A-B8C4-9835F91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C45756-60CB-4B6E-B97C-7607B6A5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5760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4AE18-3E0C-4427-8210-597BEC129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ED775-F907-4C95-AB81-6D3A74DA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2CD65B-8D38-41BD-9D7D-5B055674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1BE290-5987-4E51-9158-2BB6859F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9AECF0-D036-41B9-A4D5-EE24439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3D72D8-CCD3-479F-A7ED-A78C15B2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519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65DD-6152-4E9A-A72B-A9C2FB1F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973710-3C30-4214-8097-D62F4C0A3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4B1ED5-01D2-45DB-B452-DC73F46A1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3A0BE9-7D51-42E3-A172-F23B53CE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A4B2BD-47EC-4DFB-9481-B5781BC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269EA5-0BD2-4B72-8409-8A85B52A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73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5A78AF-7C2F-4A77-A68D-2BAD47C5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2719C-7D81-4E54-91A8-A568AB9C7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DE95C6-4C05-4506-9F28-7B6D86B73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4714F-4860-485A-8EE6-FFB01D0A40A5}" type="datetimeFigureOut">
              <a:rPr lang="es-CO" smtClean="0"/>
              <a:t>9/11/2022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DD62D-4854-4285-99A4-80A1CFA96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813ABF-74A8-4C11-8344-B19FC0CE0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AC91-B8DA-4F5E-B265-605503BC27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558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3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citotenv.2021.14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ECOINF.2022.101783" TargetMode="External"/><Relationship Id="rId5" Type="http://schemas.openxmlformats.org/officeDocument/2006/relationships/hyperlink" Target="https://doi.org/10.1016/J.RSASE.2021.100644" TargetMode="External"/><Relationship Id="rId4" Type="http://schemas.openxmlformats.org/officeDocument/2006/relationships/hyperlink" Target="https://doi.org/10.1016/B978-0-12-294310-2.50023-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sciencedirect.com/science/article/pii/S0272771417307783#bib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272771417307783#bib2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www.sciencedirect.com/science/article/pii/S0272771417307783#bib2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encedirect.com/science/article/pii/S0272771417307783#bib2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13" name="Google Shape;89;p1">
            <a:extLst>
              <a:ext uri="{FF2B5EF4-FFF2-40B4-BE49-F238E27FC236}">
                <a16:creationId xmlns:a16="http://schemas.microsoft.com/office/drawing/2014/main" id="{31DFC46F-993A-45B2-9A48-101C68DC445E}"/>
              </a:ext>
            </a:extLst>
          </p:cNvPr>
          <p:cNvSpPr txBox="1"/>
          <p:nvPr/>
        </p:nvSpPr>
        <p:spPr>
          <a:xfrm>
            <a:off x="4637221" y="867812"/>
            <a:ext cx="7282749" cy="496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s-E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oppins"/>
              </a:rPr>
              <a:t>Detectar grupos de algas  combinando la reflectancia de imágenes sentinel 2 con clorofilas a, b y c en un humedal.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endParaRPr lang="es-ES" sz="2300" b="1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Cesar Padilla Mendoza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lang="es-CO"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O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Machine Learning aplicado a geociencias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Sede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Medellín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 err="1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Facultad</a:t>
            </a:r>
            <a:r>
              <a:rPr lang="en-US" sz="2900" dirty="0">
                <a:solidFill>
                  <a:schemeClr val="dk1"/>
                </a:solidFill>
                <a:latin typeface="Franklin Gothic Book" panose="020B0503020102020204" pitchFamily="34" charset="0"/>
                <a:ea typeface="Poppins"/>
                <a:cs typeface="Poppins"/>
                <a:sym typeface="Poppins"/>
              </a:rPr>
              <a:t> de Minas</a:t>
            </a:r>
            <a:endParaRPr sz="2300" dirty="0">
              <a:latin typeface="Franklin Gothic Book" panose="020B0503020102020204" pitchFamily="3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9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2022</a:t>
            </a:r>
            <a:endParaRPr sz="23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F5E536E-E73B-4D61-99BC-BDF4D432C79B}"/>
              </a:ext>
            </a:extLst>
          </p:cNvPr>
          <p:cNvSpPr/>
          <p:nvPr/>
        </p:nvSpPr>
        <p:spPr>
          <a:xfrm>
            <a:off x="0" y="0"/>
            <a:ext cx="12192000" cy="559157"/>
          </a:xfrm>
          <a:prstGeom prst="rect">
            <a:avLst/>
          </a:prstGeom>
          <a:gradFill flip="none" rotWithShape="1">
            <a:gsLst>
              <a:gs pos="0">
                <a:srgbClr val="A2BE54">
                  <a:tint val="66000"/>
                  <a:satMod val="160000"/>
                </a:srgbClr>
              </a:gs>
              <a:gs pos="6000">
                <a:srgbClr val="A2BE54">
                  <a:tint val="44500"/>
                  <a:satMod val="160000"/>
                </a:srgbClr>
              </a:gs>
              <a:gs pos="100000">
                <a:srgbClr val="A2BE54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CE0D57-F36E-4591-BD9D-FAACCC91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1" y="754593"/>
            <a:ext cx="4393802" cy="3116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5E26AD-BEE4-FF44-0BE2-B256EC80F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0" y="3753670"/>
            <a:ext cx="3994029" cy="20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5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4359347" y="-37011"/>
            <a:ext cx="395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ANALISIS EXPLORATORIO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F059D2-4E93-AC57-541F-EC94A974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1" y="1462620"/>
            <a:ext cx="5961529" cy="3978957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34EA71B-283D-22E4-D2BD-92CBCAA428AF}"/>
              </a:ext>
            </a:extLst>
          </p:cNvPr>
          <p:cNvSpPr/>
          <p:nvPr/>
        </p:nvSpPr>
        <p:spPr>
          <a:xfrm>
            <a:off x="2124635" y="681891"/>
            <a:ext cx="2859742" cy="421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Bandas Sentinel 2A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AAD2E4-B3BB-F103-A743-96297141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88" y="1543069"/>
            <a:ext cx="5937941" cy="3898508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39C4012-6D7E-9F52-9234-2DBAAE8675A6}"/>
              </a:ext>
            </a:extLst>
          </p:cNvPr>
          <p:cNvSpPr/>
          <p:nvPr/>
        </p:nvSpPr>
        <p:spPr>
          <a:xfrm>
            <a:off x="7801620" y="679786"/>
            <a:ext cx="2859742" cy="421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Bandas Landsat 8</a:t>
            </a:r>
          </a:p>
        </p:txBody>
      </p:sp>
    </p:spTree>
    <p:extLst>
      <p:ext uri="{BB962C8B-B14F-4D97-AF65-F5344CB8AC3E}">
        <p14:creationId xmlns:p14="http://schemas.microsoft.com/office/powerpoint/2010/main" val="69091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34EA71B-283D-22E4-D2BD-92CBCAA428AF}"/>
              </a:ext>
            </a:extLst>
          </p:cNvPr>
          <p:cNvSpPr/>
          <p:nvPr/>
        </p:nvSpPr>
        <p:spPr>
          <a:xfrm>
            <a:off x="4738866" y="102920"/>
            <a:ext cx="2859742" cy="421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 clorofila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8D96DD-A7E1-D34E-1EE9-DC3088AE50F1}"/>
                  </a:ext>
                </a:extLst>
              </p:cNvPr>
              <p:cNvSpPr txBox="1"/>
              <p:nvPr/>
            </p:nvSpPr>
            <p:spPr>
              <a:xfrm>
                <a:off x="74309" y="648773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8D96DD-A7E1-D34E-1EE9-DC3088AE5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9" y="648773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3C0F145-FA9B-C260-3934-50DE7D649F4A}"/>
                  </a:ext>
                </a:extLst>
              </p:cNvPr>
              <p:cNvSpPr txBox="1"/>
              <p:nvPr/>
            </p:nvSpPr>
            <p:spPr>
              <a:xfrm>
                <a:off x="6663091" y="709600"/>
                <a:ext cx="5179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3C0F145-FA9B-C260-3934-50DE7D649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091" y="709600"/>
                <a:ext cx="517928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n 16">
            <a:extLst>
              <a:ext uri="{FF2B5EF4-FFF2-40B4-BE49-F238E27FC236}">
                <a16:creationId xmlns:a16="http://schemas.microsoft.com/office/drawing/2014/main" id="{255FDF60-A76B-EE73-336A-31CC63C80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810" y="1078932"/>
            <a:ext cx="5433531" cy="53801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CD03444-BF56-8200-1E3A-20F1FDA0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75" y="1114687"/>
            <a:ext cx="5494496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4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34EA71B-283D-22E4-D2BD-92CBCAA428AF}"/>
              </a:ext>
            </a:extLst>
          </p:cNvPr>
          <p:cNvSpPr/>
          <p:nvPr/>
        </p:nvSpPr>
        <p:spPr>
          <a:xfrm>
            <a:off x="4738866" y="102920"/>
            <a:ext cx="2859742" cy="421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 clorofila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754935-0D2D-19DB-5188-EB072DA1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8" y="713498"/>
            <a:ext cx="5509737" cy="53954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E5E85A-6E89-6C57-92E1-78B6C3413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707" y="788292"/>
            <a:ext cx="6263234" cy="50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9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34EA71B-283D-22E4-D2BD-92CBCAA428AF}"/>
              </a:ext>
            </a:extLst>
          </p:cNvPr>
          <p:cNvSpPr/>
          <p:nvPr/>
        </p:nvSpPr>
        <p:spPr>
          <a:xfrm>
            <a:off x="4833203" y="98264"/>
            <a:ext cx="2859742" cy="42134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 clorofila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0C6548-A204-804D-B5EE-D88C5066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7" y="667951"/>
            <a:ext cx="5648420" cy="55220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B9B59F-F028-E43B-7C19-0E60BF5C1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88" y="755094"/>
            <a:ext cx="3918596" cy="28125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12D4169-0955-3B0B-7D93-7DBC9622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43" y="3675408"/>
            <a:ext cx="3962345" cy="27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7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4473321" y="16347"/>
            <a:ext cx="3579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Selección de variables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6DC1BA-68DE-148A-343A-4DA29B3F0D3E}"/>
              </a:ext>
            </a:extLst>
          </p:cNvPr>
          <p:cNvSpPr txBox="1"/>
          <p:nvPr/>
        </p:nvSpPr>
        <p:spPr>
          <a:xfrm>
            <a:off x="4739074" y="49247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Sequential Feature Selection</a:t>
            </a:r>
            <a:endParaRPr lang="es-CO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8E9ED9D-6CD4-9F1F-1DDD-D3D4021EE84F}"/>
              </a:ext>
            </a:extLst>
          </p:cNvPr>
          <p:cNvSpPr txBox="1"/>
          <p:nvPr/>
        </p:nvSpPr>
        <p:spPr>
          <a:xfrm>
            <a:off x="902902" y="1584680"/>
            <a:ext cx="263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1 + b4 + b3 + b5 + b2*b12</a:t>
            </a:r>
          </a:p>
        </p:txBody>
      </p:sp>
      <p:pic>
        <p:nvPicPr>
          <p:cNvPr id="18" name="Picture 2" descr="Open Access Hub">
            <a:extLst>
              <a:ext uri="{FF2B5EF4-FFF2-40B4-BE49-F238E27FC236}">
                <a16:creationId xmlns:a16="http://schemas.microsoft.com/office/drawing/2014/main" id="{0A12DD14-D141-8A48-4D43-E0C55F6B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09" y="536110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4F7196DC-E9CD-1373-BFD1-2E68131C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63" y="677144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FF0A855-F697-B95D-7DA3-B76514D2F154}"/>
              </a:ext>
            </a:extLst>
          </p:cNvPr>
          <p:cNvSpPr txBox="1"/>
          <p:nvPr/>
        </p:nvSpPr>
        <p:spPr>
          <a:xfrm>
            <a:off x="6938683" y="2020219"/>
            <a:ext cx="509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 1 + b5nb2 + LB2*LB3 + b2nb5*b5pb6 + b3pb4*LB3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739D401E-B96D-AA0B-5E95-FE1E9B7D7D40}"/>
                  </a:ext>
                </a:extLst>
              </p:cNvPr>
              <p:cNvSpPr txBox="1"/>
              <p:nvPr/>
            </p:nvSpPr>
            <p:spPr>
              <a:xfrm>
                <a:off x="2522380" y="883622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739D401E-B96D-AA0B-5E95-FE1E9B7D7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380" y="883622"/>
                <a:ext cx="6094428" cy="276999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24FB09A-946C-6A50-FD06-E5F3923E92B6}"/>
                  </a:ext>
                </a:extLst>
              </p:cNvPr>
              <p:cNvSpPr txBox="1"/>
              <p:nvPr/>
            </p:nvSpPr>
            <p:spPr>
              <a:xfrm>
                <a:off x="2399178" y="1217154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F24FB09A-946C-6A50-FD06-E5F3923E9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78" y="1217154"/>
                <a:ext cx="6094428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>
            <a:extLst>
              <a:ext uri="{FF2B5EF4-FFF2-40B4-BE49-F238E27FC236}">
                <a16:creationId xmlns:a16="http://schemas.microsoft.com/office/drawing/2014/main" id="{57230C14-F4FC-EF69-73F4-B03F9A7E6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98" y="2005136"/>
            <a:ext cx="4103614" cy="478755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8EB1FFB-D90B-84A6-F156-FA0AD65C2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074" y="3065071"/>
            <a:ext cx="1386960" cy="301016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B5EE15A-D075-F0D6-573A-090E1D4EBE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9392" y="2991124"/>
            <a:ext cx="1470787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4379812" y="59673"/>
            <a:ext cx="352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VALIDACIÓN CRUZADA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FB0976-B839-9FD4-FE2E-AC3B91FF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87" y="874006"/>
            <a:ext cx="5090601" cy="5067739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B7A27E2E-4A34-B4A7-3A34-1E11AC3E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7" y="3397403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pen Access Hub">
            <a:extLst>
              <a:ext uri="{FF2B5EF4-FFF2-40B4-BE49-F238E27FC236}">
                <a16:creationId xmlns:a16="http://schemas.microsoft.com/office/drawing/2014/main" id="{6C5B36E2-A186-AD3F-276E-49548E0D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41" y="1151545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2C778D31-D891-4EAA-20EC-59F226BFF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82" y="2363188"/>
            <a:ext cx="5649787" cy="952261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5B1C36F-D8DC-F008-B773-FB2CA467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37" y="4738564"/>
            <a:ext cx="5357324" cy="701101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7926F738-6E50-BB22-7C0B-0ABFB67AF4EC}"/>
              </a:ext>
            </a:extLst>
          </p:cNvPr>
          <p:cNvSpPr/>
          <p:nvPr/>
        </p:nvSpPr>
        <p:spPr>
          <a:xfrm>
            <a:off x="699247" y="2903220"/>
            <a:ext cx="1586753" cy="350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E81B287-8742-B559-67E5-F74D623966D0}"/>
              </a:ext>
            </a:extLst>
          </p:cNvPr>
          <p:cNvSpPr txBox="1"/>
          <p:nvPr/>
        </p:nvSpPr>
        <p:spPr>
          <a:xfrm>
            <a:off x="2169459" y="602225"/>
            <a:ext cx="1586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9900"/>
                </a:solidFill>
              </a:rPr>
              <a:t>train_test_split</a:t>
            </a:r>
            <a:endParaRPr lang="es-CO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4379812" y="59673"/>
            <a:ext cx="352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VALIDACIÓN CRUZADA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FB0976-B839-9FD4-FE2E-AC3B91FF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87" y="874006"/>
            <a:ext cx="5090601" cy="50677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C76C36-C9C0-FF13-86B8-E5130DE1D515}"/>
              </a:ext>
            </a:extLst>
          </p:cNvPr>
          <p:cNvSpPr txBox="1"/>
          <p:nvPr/>
        </p:nvSpPr>
        <p:spPr>
          <a:xfrm>
            <a:off x="1879125" y="807324"/>
            <a:ext cx="202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0" i="0" dirty="0">
                <a:solidFill>
                  <a:srgbClr val="009900"/>
                </a:solidFill>
                <a:effectLst/>
                <a:latin typeface="Roboto" panose="02000000000000000000" pitchFamily="2" charset="0"/>
              </a:rPr>
              <a:t>Validación K-</a:t>
            </a:r>
            <a:r>
              <a:rPr lang="es-CO" b="0" i="0" dirty="0" err="1">
                <a:solidFill>
                  <a:srgbClr val="009900"/>
                </a:solidFill>
                <a:effectLst/>
                <a:latin typeface="Roboto" panose="02000000000000000000" pitchFamily="2" charset="0"/>
              </a:rPr>
              <a:t>Fold</a:t>
            </a:r>
            <a:endParaRPr lang="es-CO" b="0" i="0" dirty="0">
              <a:solidFill>
                <a:srgbClr val="0099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162DDC-60EB-0AAC-0B0E-6E5A18E2DCAA}"/>
              </a:ext>
            </a:extLst>
          </p:cNvPr>
          <p:cNvSpPr txBox="1"/>
          <p:nvPr/>
        </p:nvSpPr>
        <p:spPr>
          <a:xfrm>
            <a:off x="269617" y="22813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[ 0.48673341 -0.04446408  0.44653965 -0.79936737 -0.84277373]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D72A559-8A94-4273-C6A3-655B80805FF9}"/>
              </a:ext>
            </a:extLst>
          </p:cNvPr>
          <p:cNvSpPr txBox="1"/>
          <p:nvPr/>
        </p:nvSpPr>
        <p:spPr>
          <a:xfrm>
            <a:off x="349625" y="4270165"/>
            <a:ext cx="5342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[ 3.39016235e-01  1.78691331e-01  1.83637931e-01 -6.51086320e+03</a:t>
            </a:r>
          </a:p>
          <a:p>
            <a:r>
              <a:rPr lang="es-CO" dirty="0"/>
              <a:t> -3.22254068e-01]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7A27E2E-4A34-B4A7-3A34-1E11AC3E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7" y="2916669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pen Access Hub">
            <a:extLst>
              <a:ext uri="{FF2B5EF4-FFF2-40B4-BE49-F238E27FC236}">
                <a16:creationId xmlns:a16="http://schemas.microsoft.com/office/drawing/2014/main" id="{6C5B36E2-A186-AD3F-276E-49548E0D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41" y="1151545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43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4379812" y="59673"/>
            <a:ext cx="3521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VALIDACIÓN CRUZADA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FB0976-B839-9FD4-FE2E-AC3B91FF0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087" y="874006"/>
            <a:ext cx="5090601" cy="50677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C76C36-C9C0-FF13-86B8-E5130DE1D515}"/>
              </a:ext>
            </a:extLst>
          </p:cNvPr>
          <p:cNvSpPr txBox="1"/>
          <p:nvPr/>
        </p:nvSpPr>
        <p:spPr>
          <a:xfrm>
            <a:off x="1879125" y="807324"/>
            <a:ext cx="202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0" i="0" dirty="0">
                <a:solidFill>
                  <a:srgbClr val="009900"/>
                </a:solidFill>
                <a:effectLst/>
                <a:latin typeface="Roboto" panose="02000000000000000000" pitchFamily="2" charset="0"/>
              </a:rPr>
              <a:t>Validación K-</a:t>
            </a:r>
            <a:r>
              <a:rPr lang="es-CO" b="0" i="0" dirty="0" err="1">
                <a:solidFill>
                  <a:srgbClr val="009900"/>
                </a:solidFill>
                <a:effectLst/>
                <a:latin typeface="Roboto" panose="02000000000000000000" pitchFamily="2" charset="0"/>
              </a:rPr>
              <a:t>Fold</a:t>
            </a:r>
            <a:endParaRPr lang="es-CO" b="0" i="0" dirty="0">
              <a:solidFill>
                <a:srgbClr val="0099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162DDC-60EB-0AAC-0B0E-6E5A18E2DCAA}"/>
              </a:ext>
            </a:extLst>
          </p:cNvPr>
          <p:cNvSpPr txBox="1"/>
          <p:nvPr/>
        </p:nvSpPr>
        <p:spPr>
          <a:xfrm>
            <a:off x="269617" y="22813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[ 0.48673341 -0.04446408  0.44653965 -0.79936737 -0.84277373]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D72A559-8A94-4273-C6A3-655B80805FF9}"/>
              </a:ext>
            </a:extLst>
          </p:cNvPr>
          <p:cNvSpPr txBox="1"/>
          <p:nvPr/>
        </p:nvSpPr>
        <p:spPr>
          <a:xfrm>
            <a:off x="349625" y="4270165"/>
            <a:ext cx="5342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[ 3.39016235e-01  1.78691331e-01  1.83637931e-01 -6.51086320e+03</a:t>
            </a:r>
          </a:p>
          <a:p>
            <a:r>
              <a:rPr lang="es-CO" dirty="0"/>
              <a:t> -3.22254068e-01]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7A27E2E-4A34-B4A7-3A34-1E11AC3E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7" y="2916669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pen Access Hub">
            <a:extLst>
              <a:ext uri="{FF2B5EF4-FFF2-40B4-BE49-F238E27FC236}">
                <a16:creationId xmlns:a16="http://schemas.microsoft.com/office/drawing/2014/main" id="{6C5B36E2-A186-AD3F-276E-49548E0D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41" y="1151545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506220C-04B7-2749-F666-C9F8F1F38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45" t="18342" r="47788" b="24281"/>
          <a:stretch/>
        </p:blipFill>
        <p:spPr>
          <a:xfrm>
            <a:off x="601312" y="746390"/>
            <a:ext cx="6434736" cy="48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0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712240" y="17501"/>
            <a:ext cx="557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SELECCIÓN DE HIPERPARAMETROS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C76C36-C9C0-FF13-86B8-E5130DE1D515}"/>
              </a:ext>
            </a:extLst>
          </p:cNvPr>
          <p:cNvSpPr txBox="1"/>
          <p:nvPr/>
        </p:nvSpPr>
        <p:spPr>
          <a:xfrm>
            <a:off x="3173504" y="553371"/>
            <a:ext cx="256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0" i="0" dirty="0" err="1">
                <a:solidFill>
                  <a:srgbClr val="009900"/>
                </a:solidFill>
                <a:effectLst/>
                <a:latin typeface="Roboto" panose="02000000000000000000" pitchFamily="2" charset="0"/>
              </a:rPr>
              <a:t>KNeighborsRegressor</a:t>
            </a:r>
            <a:endParaRPr lang="es-CO" b="0" i="0" dirty="0">
              <a:solidFill>
                <a:srgbClr val="009900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D60D09-844A-65E4-0E04-9394B6EF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9" y="1001170"/>
            <a:ext cx="5433531" cy="51439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C2E0F0-104E-B52A-7C68-EBE8CEBB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656" y="922703"/>
            <a:ext cx="4057497" cy="27386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2C4689B-6C72-2E16-4F86-9B26C09AA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20" y="3914212"/>
            <a:ext cx="3809533" cy="2782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1172" y="3721927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72" y="3721927"/>
                <a:ext cx="6094428" cy="276999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5807190" y="560114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90" y="560114"/>
                <a:ext cx="6094428" cy="276999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3855675" y="-78522"/>
            <a:ext cx="557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SELECCIÓN DE HIPERPARAMETROS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3488123" y="765342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23" y="765342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3404648" y="396010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48" y="396010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CED0B74E-1271-0BF0-BCFD-A6B984CAA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2" y="1875009"/>
            <a:ext cx="5262433" cy="28972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A2298DD-1FCA-BA37-F918-F52EA5079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29075"/>
            <a:ext cx="5502117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8" name="3 CuadroTexto">
            <a:extLst>
              <a:ext uri="{FF2B5EF4-FFF2-40B4-BE49-F238E27FC236}">
                <a16:creationId xmlns:a16="http://schemas.microsoft.com/office/drawing/2014/main" id="{BFF665A6-155F-43C7-8A9E-9E165AB36023}"/>
              </a:ext>
            </a:extLst>
          </p:cNvPr>
          <p:cNvSpPr txBox="1"/>
          <p:nvPr/>
        </p:nvSpPr>
        <p:spPr>
          <a:xfrm>
            <a:off x="939562" y="1735620"/>
            <a:ext cx="5326781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Descripción del problema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Zona de estudio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Variables involucradas</a:t>
            </a:r>
            <a:endParaRPr lang="es-CO" sz="2400" dirty="0">
              <a:latin typeface="Franklin Gothic Book" panose="020B050302010202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latin typeface="Franklin Gothic Book" panose="020B0503020102020204" pitchFamily="34" charset="0"/>
                <a:cs typeface="Calibri Light" panose="020F0302020204030204" pitchFamily="34" charset="0"/>
              </a:rPr>
              <a:t>Modelos basados en reflectancia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chemeClr val="tx1"/>
                </a:solidFill>
                <a:latin typeface="Franklin Gothic Book" panose="020B0503020102020204" pitchFamily="34" charset="0"/>
                <a:cs typeface="Calibri Light" panose="020F0302020204030204" pitchFamily="34" charset="0"/>
              </a:rPr>
              <a:t>Resultados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AD5A53-B403-4B24-8115-FBF7937766D2}"/>
              </a:ext>
            </a:extLst>
          </p:cNvPr>
          <p:cNvSpPr txBox="1"/>
          <p:nvPr/>
        </p:nvSpPr>
        <p:spPr>
          <a:xfrm>
            <a:off x="5015157" y="365638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CONTENIDO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F26F31-50EE-43F1-937E-03B3A9DC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99" y="1830720"/>
            <a:ext cx="353315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5570050" y="-67326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METRICAS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9513" y="1829443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13" y="1829443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-154915" y="1707285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915" y="1707285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adroTexto 3">
            <a:extLst>
              <a:ext uri="{FF2B5EF4-FFF2-40B4-BE49-F238E27FC236}">
                <a16:creationId xmlns:a16="http://schemas.microsoft.com/office/drawing/2014/main" id="{CF7E612F-B4B6-1598-9EF2-C0B41B83D0E3}"/>
              </a:ext>
            </a:extLst>
          </p:cNvPr>
          <p:cNvSpPr txBox="1"/>
          <p:nvPr/>
        </p:nvSpPr>
        <p:spPr>
          <a:xfrm>
            <a:off x="3756212" y="9492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Curva de aprendizaje (</a:t>
            </a:r>
            <a:r>
              <a:rPr lang="es-CO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Learning</a:t>
            </a:r>
            <a:r>
              <a:rPr lang="es-CO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curve</a:t>
            </a:r>
            <a:r>
              <a:rPr lang="es-CO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878196-DFC0-6BF8-FAE0-E3E74B97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8600"/>
            <a:ext cx="5248179" cy="363550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5B1EC8-CD12-210B-4A71-71B78FF5A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86" y="2215117"/>
            <a:ext cx="4861826" cy="33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5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5570050" y="-67326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METRICAS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B97DEAEC-0075-FAEF-F690-DE55D7D6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753" y="1319070"/>
            <a:ext cx="6263452" cy="44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81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5812097" y="57526"/>
            <a:ext cx="1247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Cluster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8430C33A-FDF4-5AEE-5607-048E5A9A6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47" y="1723700"/>
            <a:ext cx="5890897" cy="39341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30F661-10FB-F018-385B-DFF25A7A9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637" y="1723700"/>
            <a:ext cx="5389423" cy="37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7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5812097" y="57526"/>
            <a:ext cx="1247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Cluster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E21F1A78-832E-5271-1C1B-0F4FD8DE9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870" y="1355137"/>
            <a:ext cx="6237832" cy="41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39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5812097" y="57526"/>
            <a:ext cx="1247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err="1">
                <a:solidFill>
                  <a:srgbClr val="009900"/>
                </a:solidFill>
                <a:latin typeface="Franklin Gothic Book" panose="020B0503020102020204" pitchFamily="34" charset="0"/>
              </a:rPr>
              <a:t>Cluster</a:t>
            </a:r>
            <a:endParaRPr lang="es-MX" sz="2800" b="1" dirty="0">
              <a:solidFill>
                <a:srgbClr val="009900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513" y="811238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2" y="811238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>
            <a:extLst>
              <a:ext uri="{FF2B5EF4-FFF2-40B4-BE49-F238E27FC236}">
                <a16:creationId xmlns:a16="http://schemas.microsoft.com/office/drawing/2014/main" id="{3A46FFB2-7266-D5BB-E0AB-0AACA9C4E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11" y="1267893"/>
            <a:ext cx="9960203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2883751" y="-23253"/>
            <a:ext cx="675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ANALISIS DE COMPONENTES PRINCIPALES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6033246" y="1136210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46" y="1136210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168645" y="895943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5" y="895943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Open Access Hub">
            <a:extLst>
              <a:ext uri="{FF2B5EF4-FFF2-40B4-BE49-F238E27FC236}">
                <a16:creationId xmlns:a16="http://schemas.microsoft.com/office/drawing/2014/main" id="{DDF27DF6-53CD-62CE-7BFD-3F87769C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05" y="523052"/>
            <a:ext cx="2426283" cy="9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634F0BB-FE91-C8B2-4818-8D1C2A640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136" y="1598428"/>
            <a:ext cx="8161727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82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EB193-A124-3CF1-9516-1EFE8AEA7C83}"/>
              </a:ext>
            </a:extLst>
          </p:cNvPr>
          <p:cNvSpPr txBox="1"/>
          <p:nvPr/>
        </p:nvSpPr>
        <p:spPr>
          <a:xfrm>
            <a:off x="2883751" y="-23253"/>
            <a:ext cx="675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ANALISIS DE COMPONENTES PRINICIPALES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/>
              <p:nvPr/>
            </p:nvSpPr>
            <p:spPr>
              <a:xfrm>
                <a:off x="6095999" y="872690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sz="1200" dirty="0">
                  <a:solidFill>
                    <a:srgbClr val="0099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E25307-3F15-98DB-0E7B-0EF9A312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872690"/>
                <a:ext cx="6094428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/>
              <p:nvPr/>
            </p:nvSpPr>
            <p:spPr>
              <a:xfrm>
                <a:off x="168645" y="895943"/>
                <a:ext cx="60944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sz="1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240C77C2-762A-83FF-13C5-654B42C90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45" y="895943"/>
                <a:ext cx="6094428" cy="276999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4">
            <a:extLst>
              <a:ext uri="{FF2B5EF4-FFF2-40B4-BE49-F238E27FC236}">
                <a16:creationId xmlns:a16="http://schemas.microsoft.com/office/drawing/2014/main" id="{7225084E-A1F0-C030-8D49-8DD83E4A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35" y="657258"/>
            <a:ext cx="2394759" cy="95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597E32-A4CE-226F-4917-26A2BF046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125" y="1676782"/>
            <a:ext cx="8192210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39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792F98-8FE7-DAEC-2B63-2D41AA62453C}"/>
              </a:ext>
            </a:extLst>
          </p:cNvPr>
          <p:cNvSpPr txBox="1"/>
          <p:nvPr/>
        </p:nvSpPr>
        <p:spPr>
          <a:xfrm>
            <a:off x="820132" y="827435"/>
            <a:ext cx="1038833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Li, S., </a:t>
            </a:r>
            <a:r>
              <a:rPr lang="es-CO" dirty="0" err="1"/>
              <a:t>Song</a:t>
            </a:r>
            <a:r>
              <a:rPr lang="es-CO" dirty="0"/>
              <a:t>, K., Wang, S., Liu, G., </a:t>
            </a:r>
            <a:r>
              <a:rPr lang="es-CO" dirty="0" err="1"/>
              <a:t>Wen</a:t>
            </a:r>
            <a:r>
              <a:rPr lang="es-CO" dirty="0"/>
              <a:t>, Z., Shang, Y., </a:t>
            </a:r>
            <a:r>
              <a:rPr lang="es-CO" dirty="0" err="1"/>
              <a:t>Lyu</a:t>
            </a:r>
            <a:r>
              <a:rPr lang="es-CO" dirty="0"/>
              <a:t>, L., Chen, F., </a:t>
            </a:r>
            <a:r>
              <a:rPr lang="es-CO" dirty="0" err="1"/>
              <a:t>Xu</a:t>
            </a:r>
            <a:r>
              <a:rPr lang="es-CO" dirty="0"/>
              <a:t>, S., Tao, H., Du, Y., </a:t>
            </a:r>
            <a:r>
              <a:rPr lang="es-CO" dirty="0" err="1"/>
              <a:t>Fang</a:t>
            </a:r>
            <a:r>
              <a:rPr lang="es-CO" dirty="0"/>
              <a:t>, C., &amp; Mu, G. (2021). </a:t>
            </a:r>
            <a:r>
              <a:rPr lang="es-CO" dirty="0" err="1"/>
              <a:t>Quantification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in </a:t>
            </a:r>
            <a:r>
              <a:rPr lang="es-CO" dirty="0" err="1"/>
              <a:t>typical</a:t>
            </a:r>
            <a:r>
              <a:rPr lang="es-CO" dirty="0"/>
              <a:t> </a:t>
            </a:r>
            <a:r>
              <a:rPr lang="es-CO" dirty="0" err="1"/>
              <a:t>lakes</a:t>
            </a:r>
            <a:r>
              <a:rPr lang="es-CO" dirty="0"/>
              <a:t> </a:t>
            </a:r>
            <a:r>
              <a:rPr lang="es-CO" dirty="0" err="1"/>
              <a:t>across</a:t>
            </a:r>
            <a:r>
              <a:rPr lang="es-CO" dirty="0"/>
              <a:t> China </a:t>
            </a:r>
            <a:r>
              <a:rPr lang="es-CO" dirty="0" err="1"/>
              <a:t>using</a:t>
            </a:r>
            <a:r>
              <a:rPr lang="es-CO" dirty="0"/>
              <a:t> Sentinel-2 MSI </a:t>
            </a:r>
            <a:r>
              <a:rPr lang="es-CO" dirty="0" err="1"/>
              <a:t>imagery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machine </a:t>
            </a:r>
            <a:r>
              <a:rPr lang="es-CO" dirty="0" err="1"/>
              <a:t>learning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. </a:t>
            </a:r>
            <a:r>
              <a:rPr lang="es-CO" i="1" dirty="0" err="1"/>
              <a:t>Science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</a:t>
            </a:r>
            <a:r>
              <a:rPr lang="es-CO" i="1" dirty="0" err="1"/>
              <a:t>the</a:t>
            </a:r>
            <a:r>
              <a:rPr lang="es-CO" i="1" dirty="0"/>
              <a:t> Total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778</a:t>
            </a:r>
            <a:r>
              <a:rPr lang="es-CO" dirty="0"/>
              <a:t>, 146271. </a:t>
            </a:r>
            <a:r>
              <a:rPr lang="es-CO" dirty="0">
                <a:hlinkClick r:id="rId3"/>
              </a:rPr>
              <a:t>https://doi.org/10.1016/j.scitotenv.2021.146271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GOVINDJEE, &amp; SATOH, K. (1986). Fluorescence Properties of Chlorophyll b- and Chlorophyll c-Containing Algae. </a:t>
            </a:r>
            <a:r>
              <a:rPr lang="en-US" i="1" dirty="0"/>
              <a:t>Light Emission by Plants and Bacteria</a:t>
            </a:r>
            <a:r>
              <a:rPr lang="en-US" dirty="0"/>
              <a:t>, 497–537. </a:t>
            </a:r>
            <a:r>
              <a:rPr lang="en-US" dirty="0">
                <a:hlinkClick r:id="rId4"/>
              </a:rPr>
              <a:t>https://doi.org/10.1016/B978-0-12-294310-2.50023-8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Shaik</a:t>
            </a:r>
            <a:r>
              <a:rPr lang="es-CO" dirty="0"/>
              <a:t>, I., Mohammad, S., </a:t>
            </a:r>
            <a:r>
              <a:rPr lang="es-CO" dirty="0" err="1"/>
              <a:t>Nagamani</a:t>
            </a:r>
            <a:r>
              <a:rPr lang="es-CO" dirty="0"/>
              <a:t>, P. v., Begum, S. K., </a:t>
            </a:r>
            <a:r>
              <a:rPr lang="es-CO" dirty="0" err="1"/>
              <a:t>Kayet</a:t>
            </a:r>
            <a:r>
              <a:rPr lang="es-CO" dirty="0"/>
              <a:t>, N., &amp; </a:t>
            </a:r>
            <a:r>
              <a:rPr lang="es-CO" dirty="0" err="1"/>
              <a:t>Varaprasad</a:t>
            </a:r>
            <a:r>
              <a:rPr lang="es-CO" dirty="0"/>
              <a:t>, D. (2021). </a:t>
            </a:r>
            <a:r>
              <a:rPr lang="es-CO" dirty="0" err="1"/>
              <a:t>Assessment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retrieval</a:t>
            </a:r>
            <a:r>
              <a:rPr lang="es-CO" dirty="0"/>
              <a:t> </a:t>
            </a:r>
            <a:r>
              <a:rPr lang="es-CO" dirty="0" err="1"/>
              <a:t>algorithms</a:t>
            </a:r>
            <a:r>
              <a:rPr lang="es-CO" dirty="0"/>
              <a:t> </a:t>
            </a:r>
            <a:r>
              <a:rPr lang="es-CO" dirty="0" err="1"/>
              <a:t>over</a:t>
            </a:r>
            <a:r>
              <a:rPr lang="es-CO" dirty="0"/>
              <a:t> Kakinada and </a:t>
            </a:r>
            <a:r>
              <a:rPr lang="es-CO" dirty="0" err="1"/>
              <a:t>Yanam</a:t>
            </a:r>
            <a:r>
              <a:rPr lang="es-CO" dirty="0"/>
              <a:t> </a:t>
            </a:r>
            <a:r>
              <a:rPr lang="es-CO" dirty="0" err="1"/>
              <a:t>turbid</a:t>
            </a:r>
            <a:r>
              <a:rPr lang="es-CO" dirty="0"/>
              <a:t> </a:t>
            </a:r>
            <a:r>
              <a:rPr lang="es-CO" dirty="0" err="1"/>
              <a:t>coastal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along</a:t>
            </a:r>
            <a:r>
              <a:rPr lang="es-CO" dirty="0"/>
              <a:t> </a:t>
            </a:r>
            <a:r>
              <a:rPr lang="es-CO" dirty="0" err="1"/>
              <a:t>east</a:t>
            </a:r>
            <a:r>
              <a:rPr lang="es-CO" dirty="0"/>
              <a:t> </a:t>
            </a:r>
            <a:r>
              <a:rPr lang="es-CO" dirty="0" err="1"/>
              <a:t>coast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India </a:t>
            </a:r>
            <a:r>
              <a:rPr lang="es-CO" dirty="0" err="1"/>
              <a:t>using</a:t>
            </a:r>
            <a:r>
              <a:rPr lang="es-CO" dirty="0"/>
              <a:t> Sentinel-3A OLCI and Sentinel-2A MSI </a:t>
            </a:r>
            <a:r>
              <a:rPr lang="es-CO" dirty="0" err="1"/>
              <a:t>sensors</a:t>
            </a:r>
            <a:r>
              <a:rPr lang="es-CO" dirty="0"/>
              <a:t>. </a:t>
            </a:r>
            <a:r>
              <a:rPr lang="es-CO" i="1" dirty="0"/>
              <a:t>Remote </a:t>
            </a:r>
            <a:r>
              <a:rPr lang="es-CO" i="1" dirty="0" err="1"/>
              <a:t>Sensing</a:t>
            </a:r>
            <a:r>
              <a:rPr lang="es-CO" i="1" dirty="0"/>
              <a:t> </a:t>
            </a:r>
            <a:r>
              <a:rPr lang="es-CO" i="1" dirty="0" err="1"/>
              <a:t>Applications</a:t>
            </a:r>
            <a:r>
              <a:rPr lang="es-CO" i="1" dirty="0"/>
              <a:t>: </a:t>
            </a:r>
            <a:r>
              <a:rPr lang="es-CO" i="1" dirty="0" err="1"/>
              <a:t>Society</a:t>
            </a:r>
            <a:r>
              <a:rPr lang="es-CO" i="1" dirty="0"/>
              <a:t> and </a:t>
            </a:r>
            <a:r>
              <a:rPr lang="es-CO" i="1" dirty="0" err="1"/>
              <a:t>Environment</a:t>
            </a:r>
            <a:r>
              <a:rPr lang="es-CO" dirty="0"/>
              <a:t>, </a:t>
            </a:r>
            <a:r>
              <a:rPr lang="es-CO" i="1" dirty="0"/>
              <a:t>24</a:t>
            </a:r>
            <a:r>
              <a:rPr lang="es-CO" dirty="0"/>
              <a:t>, 100644. </a:t>
            </a:r>
            <a:r>
              <a:rPr lang="es-CO" dirty="0">
                <a:hlinkClick r:id="rId5"/>
              </a:rPr>
              <a:t>https://doi.org/10.1016/J.RSASE.2021.100644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Xu</a:t>
            </a:r>
            <a:r>
              <a:rPr lang="es-CO" dirty="0"/>
              <a:t>, M., Liu, H., Beck, R., </a:t>
            </a:r>
            <a:r>
              <a:rPr lang="es-CO" dirty="0" err="1"/>
              <a:t>Lekki</a:t>
            </a:r>
            <a:r>
              <a:rPr lang="es-CO" dirty="0"/>
              <a:t>, J., Yang, B., Shu, S., Kang, E. L., Anderson, R., Johansen, R., Emery, E., </a:t>
            </a:r>
            <a:r>
              <a:rPr lang="es-CO" dirty="0" err="1"/>
              <a:t>Reif</a:t>
            </a:r>
            <a:r>
              <a:rPr lang="es-CO" dirty="0"/>
              <a:t>, M., &amp; </a:t>
            </a:r>
            <a:r>
              <a:rPr lang="es-CO" dirty="0" err="1"/>
              <a:t>Benko</a:t>
            </a:r>
            <a:r>
              <a:rPr lang="es-CO" dirty="0"/>
              <a:t>, T. (2019). A </a:t>
            </a:r>
            <a:r>
              <a:rPr lang="es-CO" dirty="0" err="1"/>
              <a:t>spectral</a:t>
            </a:r>
            <a:r>
              <a:rPr lang="es-CO" dirty="0"/>
              <a:t> </a:t>
            </a:r>
            <a:r>
              <a:rPr lang="es-CO" dirty="0" err="1"/>
              <a:t>space</a:t>
            </a:r>
            <a:r>
              <a:rPr lang="es-CO" dirty="0"/>
              <a:t>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guided</a:t>
            </a:r>
            <a:r>
              <a:rPr lang="es-CO" dirty="0"/>
              <a:t> ensemble </a:t>
            </a:r>
            <a:r>
              <a:rPr lang="es-CO" dirty="0" err="1"/>
              <a:t>method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retrieving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</a:t>
            </a:r>
            <a:r>
              <a:rPr lang="es-CO" dirty="0"/>
              <a:t> in </a:t>
            </a:r>
            <a:r>
              <a:rPr lang="es-CO" dirty="0" err="1"/>
              <a:t>inland</a:t>
            </a:r>
            <a:r>
              <a:rPr lang="es-CO" dirty="0"/>
              <a:t> </a:t>
            </a:r>
            <a:r>
              <a:rPr lang="es-CO" dirty="0" err="1"/>
              <a:t>waters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Sentinel-2A </a:t>
            </a:r>
            <a:r>
              <a:rPr lang="es-CO" dirty="0" err="1"/>
              <a:t>satellite</a:t>
            </a:r>
            <a:r>
              <a:rPr lang="es-CO" dirty="0"/>
              <a:t> </a:t>
            </a:r>
            <a:r>
              <a:rPr lang="es-CO" dirty="0" err="1"/>
              <a:t>imagery</a:t>
            </a:r>
            <a:r>
              <a:rPr lang="es-CO" dirty="0"/>
              <a:t>. </a:t>
            </a:r>
            <a:r>
              <a:rPr lang="es-CO" i="1" dirty="0" err="1"/>
              <a:t>Journal</a:t>
            </a:r>
            <a:r>
              <a:rPr lang="es-CO" i="1" dirty="0"/>
              <a:t> </a:t>
            </a:r>
            <a:r>
              <a:rPr lang="es-CO" i="1" dirty="0" err="1"/>
              <a:t>of</a:t>
            </a:r>
            <a:r>
              <a:rPr lang="es-CO" i="1" dirty="0"/>
              <a:t> Great </a:t>
            </a:r>
            <a:r>
              <a:rPr lang="es-CO" i="1" dirty="0" err="1"/>
              <a:t>Lakes</a:t>
            </a:r>
            <a:r>
              <a:rPr lang="es-CO" i="1" dirty="0"/>
              <a:t> </a:t>
            </a:r>
            <a:r>
              <a:rPr lang="es-CO" i="1" dirty="0" err="1"/>
              <a:t>Research</a:t>
            </a:r>
            <a:r>
              <a:rPr lang="es-CO" dirty="0"/>
              <a:t>, </a:t>
            </a:r>
            <a:r>
              <a:rPr lang="es-CO" i="1" dirty="0"/>
              <a:t>45</a:t>
            </a:r>
            <a:r>
              <a:rPr lang="es-CO" dirty="0"/>
              <a:t>(3), 454–465. https://doi.org/10.1016/j.jglr.2018.09.002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Zhang, J., Fu, P., </a:t>
            </a:r>
            <a:r>
              <a:rPr lang="es-CO" dirty="0" err="1"/>
              <a:t>Meng</a:t>
            </a:r>
            <a:r>
              <a:rPr lang="es-CO" dirty="0"/>
              <a:t>, F., Yang, X., </a:t>
            </a:r>
            <a:r>
              <a:rPr lang="es-CO" dirty="0" err="1"/>
              <a:t>Xu</a:t>
            </a:r>
            <a:r>
              <a:rPr lang="es-CO" dirty="0"/>
              <a:t>, J., &amp; Cui, Y. (2022). </a:t>
            </a:r>
            <a:r>
              <a:rPr lang="es-CO" dirty="0" err="1"/>
              <a:t>Estimation</a:t>
            </a:r>
            <a:r>
              <a:rPr lang="es-CO" dirty="0"/>
              <a:t> </a:t>
            </a:r>
            <a:r>
              <a:rPr lang="es-CO" dirty="0" err="1"/>
              <a:t>algorithm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</a:t>
            </a:r>
            <a:r>
              <a:rPr lang="es-CO" dirty="0" err="1"/>
              <a:t>chlorophyll</a:t>
            </a:r>
            <a:r>
              <a:rPr lang="es-CO" dirty="0"/>
              <a:t>-a </a:t>
            </a:r>
            <a:r>
              <a:rPr lang="es-CO" dirty="0" err="1"/>
              <a:t>concentrations</a:t>
            </a:r>
            <a:r>
              <a:rPr lang="es-CO" dirty="0"/>
              <a:t> in </a:t>
            </a:r>
            <a:r>
              <a:rPr lang="es-CO" dirty="0" err="1"/>
              <a:t>water</a:t>
            </a:r>
            <a:r>
              <a:rPr lang="es-CO" dirty="0"/>
              <a:t>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hyperspectral</a:t>
            </a:r>
            <a:r>
              <a:rPr lang="es-CO" dirty="0"/>
              <a:t> </a:t>
            </a:r>
            <a:r>
              <a:rPr lang="es-CO" dirty="0" err="1"/>
              <a:t>images</a:t>
            </a:r>
            <a:r>
              <a:rPr lang="es-CO" dirty="0"/>
              <a:t> </a:t>
            </a:r>
            <a:r>
              <a:rPr lang="es-CO" dirty="0" err="1"/>
              <a:t>based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feature</a:t>
            </a:r>
            <a:r>
              <a:rPr lang="es-CO" dirty="0"/>
              <a:t> </a:t>
            </a:r>
            <a:r>
              <a:rPr lang="es-CO" dirty="0" err="1"/>
              <a:t>derivation</a:t>
            </a:r>
            <a:r>
              <a:rPr lang="es-CO" dirty="0"/>
              <a:t> and ensemble </a:t>
            </a:r>
            <a:r>
              <a:rPr lang="es-CO" dirty="0" err="1"/>
              <a:t>learning</a:t>
            </a:r>
            <a:r>
              <a:rPr lang="es-CO" dirty="0"/>
              <a:t>. </a:t>
            </a:r>
            <a:r>
              <a:rPr lang="es-CO" i="1" dirty="0" err="1"/>
              <a:t>Ecological</a:t>
            </a:r>
            <a:r>
              <a:rPr lang="es-CO" i="1" dirty="0"/>
              <a:t> </a:t>
            </a:r>
            <a:r>
              <a:rPr lang="es-CO" i="1" dirty="0" err="1"/>
              <a:t>Informatics</a:t>
            </a:r>
            <a:r>
              <a:rPr lang="es-CO" dirty="0"/>
              <a:t>, </a:t>
            </a:r>
            <a:r>
              <a:rPr lang="es-CO" i="1" dirty="0"/>
              <a:t>71</a:t>
            </a:r>
            <a:r>
              <a:rPr lang="es-CO" dirty="0"/>
              <a:t>, 101783. </a:t>
            </a:r>
            <a:r>
              <a:rPr lang="es-CO" dirty="0">
                <a:hlinkClick r:id="rId6"/>
              </a:rPr>
              <a:t>https://doi.org/10.1016/J.ECOINF.2022.101783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5228AE-2AF8-4560-849E-4C621AACD67A}"/>
              </a:ext>
            </a:extLst>
          </p:cNvPr>
          <p:cNvSpPr txBox="1"/>
          <p:nvPr/>
        </p:nvSpPr>
        <p:spPr>
          <a:xfrm>
            <a:off x="5328502" y="304215"/>
            <a:ext cx="2590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136151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43C6F3-FC18-4487-9539-A2F3EA676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95" y="354279"/>
            <a:ext cx="7991410" cy="5843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2802359" y="2768147"/>
            <a:ext cx="6111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Franklin Gothic Book" panose="020B0503020102020204" pitchFamily="34" charset="0"/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36549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677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DESCRIPCIÓN DEL PROBLEMA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6">
                <a:extLst>
                  <a:ext uri="{FF2B5EF4-FFF2-40B4-BE49-F238E27FC236}">
                    <a16:creationId xmlns:a16="http://schemas.microsoft.com/office/drawing/2014/main" id="{7EB12E40-1464-6278-3677-1EE1D84D4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04619"/>
                  </p:ext>
                </p:extLst>
              </p:nvPr>
            </p:nvGraphicFramePr>
            <p:xfrm>
              <a:off x="5038796" y="3744097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408197" r="-1208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604" t="-508197" r="-1208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D6C333F4-4149-9CBD-5EC5-92959D4ACAD8}"/>
              </a:ext>
            </a:extLst>
          </p:cNvPr>
          <p:cNvSpPr txBox="1"/>
          <p:nvPr/>
        </p:nvSpPr>
        <p:spPr>
          <a:xfrm>
            <a:off x="7898717" y="888863"/>
            <a:ext cx="34775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La clorofila c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polar difiere de las clorofilas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a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b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,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d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y </a:t>
            </a:r>
            <a:r>
              <a:rPr lang="es-MX" b="0" i="1" dirty="0">
                <a:solidFill>
                  <a:srgbClr val="2E2E2E"/>
                </a:solidFill>
                <a:effectLst/>
                <a:latin typeface="NexusSerif"/>
              </a:rPr>
              <a:t>f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 en que son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fitoporfirinas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 en lugar de </a:t>
            </a:r>
            <a:r>
              <a:rPr lang="es-MX" b="1" i="0" dirty="0">
                <a:solidFill>
                  <a:srgbClr val="2E2E2E"/>
                </a:solidFill>
                <a:effectLst/>
                <a:latin typeface="NexusSerif"/>
              </a:rPr>
              <a:t>clorinas</a:t>
            </a:r>
            <a:r>
              <a:rPr lang="es-MX" b="0" i="0" dirty="0">
                <a:solidFill>
                  <a:srgbClr val="2E2E2E"/>
                </a:solidFill>
                <a:effectLst/>
                <a:latin typeface="NexusSerif"/>
              </a:rPr>
              <a:t> Mg.</a:t>
            </a:r>
            <a:endParaRPr lang="es-CO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07D168-CA56-463E-14DC-0A10F8420EE2}"/>
              </a:ext>
            </a:extLst>
          </p:cNvPr>
          <p:cNvSpPr txBox="1"/>
          <p:nvPr/>
        </p:nvSpPr>
        <p:spPr>
          <a:xfrm>
            <a:off x="6282260" y="6013228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404C62-B52D-739B-4FB8-BA84C7433A35}"/>
              </a:ext>
            </a:extLst>
          </p:cNvPr>
          <p:cNvSpPr txBox="1"/>
          <p:nvPr/>
        </p:nvSpPr>
        <p:spPr>
          <a:xfrm>
            <a:off x="181335" y="1084465"/>
            <a:ext cx="4182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La clorofila a (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Chl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-a) es útil para estimar biomasa de fitoplancton y la eutrofización (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Xu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et al., 2019). 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7D68F-9D82-AE2C-25BC-1A8C3FF4D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45" y="934148"/>
            <a:ext cx="30670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0EFF147-F332-B38C-FDF4-9A10074F6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9" y="2062171"/>
            <a:ext cx="3786874" cy="403456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C4A6BFA6-0B4A-8B4A-6083-F9B5684C0445}"/>
              </a:ext>
            </a:extLst>
          </p:cNvPr>
          <p:cNvSpPr txBox="1"/>
          <p:nvPr/>
        </p:nvSpPr>
        <p:spPr>
          <a:xfrm>
            <a:off x="547180" y="6151108"/>
            <a:ext cx="32174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00" dirty="0"/>
              <a:t>https://cnx.org/contents/-CmzvUct@11/The-Light-Dependent-Reactions-of-Photosynthesis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CE190AE-D114-2667-ADC2-FF50BB7780CC}"/>
              </a:ext>
            </a:extLst>
          </p:cNvPr>
          <p:cNvSpPr/>
          <p:nvPr/>
        </p:nvSpPr>
        <p:spPr>
          <a:xfrm>
            <a:off x="9081121" y="4064623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5ACE7D6-4A22-6E3F-9200-22282E3B7722}"/>
              </a:ext>
            </a:extLst>
          </p:cNvPr>
          <p:cNvSpPr/>
          <p:nvPr/>
        </p:nvSpPr>
        <p:spPr>
          <a:xfrm>
            <a:off x="9152201" y="5317597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397066D-60D4-7DFF-80ED-9AEFFFFDF9F8}"/>
              </a:ext>
            </a:extLst>
          </p:cNvPr>
          <p:cNvSpPr txBox="1"/>
          <p:nvPr/>
        </p:nvSpPr>
        <p:spPr>
          <a:xfrm>
            <a:off x="7898717" y="2173499"/>
            <a:ext cx="3477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dirty="0"/>
              <a:t>La temperatura es un parámetro que afecta las reacciones de los tipos de clorofila.</a:t>
            </a:r>
          </a:p>
        </p:txBody>
      </p:sp>
    </p:spTree>
    <p:extLst>
      <p:ext uri="{BB962C8B-B14F-4D97-AF65-F5344CB8AC3E}">
        <p14:creationId xmlns:p14="http://schemas.microsoft.com/office/powerpoint/2010/main" val="2747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524205" y="66892"/>
            <a:ext cx="6772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DESCRIPCIÓN DEL PROBLEMA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AAC1256-7883-4F0F-89BB-58344FA9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68" y="983322"/>
            <a:ext cx="5657273" cy="484909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106C65-24FA-4CC8-9A19-5D6D3AAE6A3E}"/>
              </a:ext>
            </a:extLst>
          </p:cNvPr>
          <p:cNvSpPr txBox="1"/>
          <p:nvPr/>
        </p:nvSpPr>
        <p:spPr>
          <a:xfrm flipH="1">
            <a:off x="7354391" y="1982198"/>
            <a:ext cx="3292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Franklin Gothic Book" panose="020B0503020102020204" pitchFamily="34" charset="0"/>
              </a:rPr>
              <a:t>¿ Como cambian los patrones de organismos vivos fotosintéticos en ciénagas?</a:t>
            </a:r>
            <a:endParaRPr lang="es-CO" sz="2000" b="1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D31AAA-B4CA-C7FD-5760-0E637F1C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13" y="3629855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7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</p:cNvCxnSpPr>
          <p:nvPr/>
        </p:nvCxnSpPr>
        <p:spPr>
          <a:xfrm flipV="1">
            <a:off x="2171356" y="6295140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4181735" y="91377"/>
            <a:ext cx="4162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ZONA DE ESTUDIO</a:t>
            </a:r>
          </a:p>
        </p:txBody>
      </p:sp>
      <p:pic>
        <p:nvPicPr>
          <p:cNvPr id="2" name="Imagen 1" descr="Mapa&#10;&#10;Descripción generada automáticamente">
            <a:extLst>
              <a:ext uri="{FF2B5EF4-FFF2-40B4-BE49-F238E27FC236}">
                <a16:creationId xmlns:a16="http://schemas.microsoft.com/office/drawing/2014/main" id="{80FF1E3F-D6C5-93C1-EB82-55EFEDABED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5" y="1254883"/>
            <a:ext cx="8415569" cy="490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B86164B0-C6BE-A9CE-40FE-B7DF75D7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692" y="1494309"/>
            <a:ext cx="6114186" cy="442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D14622-3785-AB26-407B-6F59BDCFD3CC}"/>
              </a:ext>
            </a:extLst>
          </p:cNvPr>
          <p:cNvSpPr txBox="1"/>
          <p:nvPr/>
        </p:nvSpPr>
        <p:spPr>
          <a:xfrm>
            <a:off x="4707152" y="799263"/>
            <a:ext cx="3396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latin typeface="Franklin Gothic Book" panose="020B0503020102020204" pitchFamily="34" charset="0"/>
              </a:rPr>
              <a:t>Ciénaga Grande del Bajo Sinú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18149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692483" y="102920"/>
            <a:ext cx="6082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VARIABLES INVOLUCRADAS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F11F539-5A44-4DB9-B428-B0B29EFE706A}"/>
              </a:ext>
            </a:extLst>
          </p:cNvPr>
          <p:cNvSpPr/>
          <p:nvPr/>
        </p:nvSpPr>
        <p:spPr>
          <a:xfrm>
            <a:off x="1427852" y="1617630"/>
            <a:ext cx="2600325" cy="1475355"/>
          </a:xfrm>
          <a:prstGeom prst="round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Bandas espectrales de </a:t>
            </a:r>
          </a:p>
          <a:p>
            <a:pPr algn="ctr"/>
            <a:r>
              <a:rPr lang="es-CO" sz="16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Sentinel 2. </a:t>
            </a:r>
          </a:p>
          <a:p>
            <a:pPr algn="ctr"/>
            <a:r>
              <a:rPr lang="es-CO" sz="1600" b="1" dirty="0">
                <a:solidFill>
                  <a:schemeClr val="tx1"/>
                </a:solidFill>
                <a:latin typeface="arial" panose="020B0604020202020204" pitchFamily="34" charset="0"/>
              </a:rPr>
              <a:t>Radios de bandas</a:t>
            </a:r>
            <a:endParaRPr lang="es-CO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445718F-3826-4155-8388-14482BA0D003}"/>
              </a:ext>
            </a:extLst>
          </p:cNvPr>
          <p:cNvSpPr/>
          <p:nvPr/>
        </p:nvSpPr>
        <p:spPr>
          <a:xfrm>
            <a:off x="1427852" y="3640043"/>
            <a:ext cx="2600325" cy="123478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NexusSerif"/>
              </a:rPr>
              <a:t>S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ea </a:t>
            </a:r>
            <a:r>
              <a:rPr lang="es-CO" b="1" i="0" dirty="0" err="1">
                <a:solidFill>
                  <a:schemeClr val="tx1"/>
                </a:solidFill>
                <a:effectLst/>
                <a:latin typeface="NexusSerif"/>
              </a:rPr>
              <a:t>surface</a:t>
            </a:r>
            <a:r>
              <a:rPr lang="es-CO" b="1" i="0" dirty="0">
                <a:solidFill>
                  <a:schemeClr val="tx1"/>
                </a:solidFill>
                <a:effectLst/>
                <a:latin typeface="NexusSerif"/>
              </a:rPr>
              <a:t> temperatura</a:t>
            </a:r>
          </a:p>
          <a:p>
            <a:pPr algn="ctr"/>
            <a:r>
              <a:rPr lang="es-CO" b="0" i="0" dirty="0">
                <a:solidFill>
                  <a:schemeClr val="tx1"/>
                </a:solidFill>
                <a:effectLst/>
                <a:latin typeface="NexusSerif"/>
              </a:rPr>
              <a:t>     Landsat 8 OLI/TIRS</a:t>
            </a:r>
          </a:p>
          <a:p>
            <a:pPr algn="ctr"/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Thermal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</a:t>
            </a:r>
            <a:r>
              <a:rPr lang="es-CO" sz="1200" b="0" i="0" dirty="0" err="1">
                <a:solidFill>
                  <a:schemeClr val="tx1"/>
                </a:solidFill>
                <a:effectLst/>
                <a:latin typeface="NexusSerif"/>
              </a:rPr>
              <a:t>Infrared</a:t>
            </a:r>
            <a:r>
              <a:rPr lang="es-CO" sz="1200" b="0" i="0" dirty="0">
                <a:solidFill>
                  <a:schemeClr val="tx1"/>
                </a:solidFill>
                <a:effectLst/>
                <a:latin typeface="NexusSerif"/>
              </a:rPr>
              <a:t> Sensor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489EED3-CB9A-4841-81A4-0A91769D96FC}"/>
              </a:ext>
            </a:extLst>
          </p:cNvPr>
          <p:cNvSpPr txBox="1"/>
          <p:nvPr/>
        </p:nvSpPr>
        <p:spPr>
          <a:xfrm>
            <a:off x="3709745" y="4647201"/>
            <a:ext cx="852778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2E2E2E"/>
                </a:solidFill>
                <a:latin typeface="NexusSerif"/>
              </a:rPr>
              <a:t>30</a:t>
            </a:r>
            <a:r>
              <a:rPr lang="es-CO" b="0" i="0" dirty="0">
                <a:solidFill>
                  <a:srgbClr val="2E2E2E"/>
                </a:solidFill>
                <a:effectLst/>
                <a:latin typeface="NexusSerif"/>
              </a:rPr>
              <a:t> m</a:t>
            </a:r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05E96BF-5575-4209-9891-7D86020FC82D}"/>
              </a:ext>
            </a:extLst>
          </p:cNvPr>
          <p:cNvSpPr txBox="1"/>
          <p:nvPr/>
        </p:nvSpPr>
        <p:spPr>
          <a:xfrm>
            <a:off x="6394772" y="5393933"/>
            <a:ext cx="1343477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0070C0"/>
                </a:solidFill>
                <a:latin typeface="Franklin Gothic Book" panose="020B0503020102020204" pitchFamily="34" charset="0"/>
              </a:rPr>
              <a:t>Categórica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3B2CD8E-9CC6-403B-9CE8-ABF2720617CC}"/>
              </a:ext>
            </a:extLst>
          </p:cNvPr>
          <p:cNvSpPr/>
          <p:nvPr/>
        </p:nvSpPr>
        <p:spPr>
          <a:xfrm>
            <a:off x="8717212" y="2751820"/>
            <a:ext cx="2944814" cy="110413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Distribución de patrones de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grupos de algas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 como responden a los cambios de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temperatura 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y </a:t>
            </a:r>
            <a:r>
              <a:rPr kumimoji="0" lang="es-CO" altLang="es-C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coberturas</a:t>
            </a:r>
            <a:r>
              <a:rPr kumimoji="0" lang="es-CO" altLang="es-CO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.</a:t>
            </a:r>
            <a:endParaRPr kumimoji="0" lang="es-CO" altLang="es-CO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3A01248-B54C-4091-B475-025899D1CB2A}"/>
              </a:ext>
            </a:extLst>
          </p:cNvPr>
          <p:cNvSpPr txBox="1"/>
          <p:nvPr/>
        </p:nvSpPr>
        <p:spPr>
          <a:xfrm>
            <a:off x="1934004" y="1066223"/>
            <a:ext cx="888406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  <a:latin typeface="Franklin Gothic Book" panose="020B0503020102020204" pitchFamily="34" charset="0"/>
              </a:rPr>
              <a:t>Raster</a:t>
            </a:r>
            <a:endParaRPr lang="es-CO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824B72E0-DF0D-43A0-96E5-91045467B4C2}"/>
              </a:ext>
            </a:extLst>
          </p:cNvPr>
          <p:cNvSpPr/>
          <p:nvPr/>
        </p:nvSpPr>
        <p:spPr>
          <a:xfrm>
            <a:off x="5378164" y="4137465"/>
            <a:ext cx="2944814" cy="11041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NexusSerif"/>
              </a:rPr>
              <a:t>Coberturas de </a:t>
            </a:r>
            <a:r>
              <a:rPr lang="es-CO" b="1" noProof="1">
                <a:solidFill>
                  <a:schemeClr val="tx1"/>
                </a:solidFill>
                <a:latin typeface="NexusSerif"/>
              </a:rPr>
              <a:t>vegetación</a:t>
            </a:r>
            <a:r>
              <a:rPr lang="en-US" b="1" dirty="0">
                <a:solidFill>
                  <a:schemeClr val="tx1"/>
                </a:solidFill>
                <a:latin typeface="NexusSerif"/>
              </a:rPr>
              <a:t> </a:t>
            </a:r>
            <a:r>
              <a:rPr lang="es-CO" b="1" dirty="0">
                <a:solidFill>
                  <a:schemeClr val="tx1"/>
                </a:solidFill>
                <a:latin typeface="NexusSerif"/>
              </a:rPr>
              <a:t>acuática</a:t>
            </a:r>
            <a:endParaRPr lang="es-CO" b="1" i="0" dirty="0">
              <a:solidFill>
                <a:schemeClr val="tx1"/>
              </a:solidFill>
              <a:effectLst/>
              <a:latin typeface="NexusSerif"/>
            </a:endParaRPr>
          </a:p>
        </p:txBody>
      </p:sp>
      <p:sp>
        <p:nvSpPr>
          <p:cNvPr id="48" name="Rectángulo: esquinas diagonales cortadas 47">
            <a:extLst>
              <a:ext uri="{FF2B5EF4-FFF2-40B4-BE49-F238E27FC236}">
                <a16:creationId xmlns:a16="http://schemas.microsoft.com/office/drawing/2014/main" id="{D651E0E6-80EF-4829-9D8E-681470620097}"/>
              </a:ext>
            </a:extLst>
          </p:cNvPr>
          <p:cNvSpPr/>
          <p:nvPr/>
        </p:nvSpPr>
        <p:spPr>
          <a:xfrm>
            <a:off x="5635877" y="2758058"/>
            <a:ext cx="2434202" cy="1104135"/>
          </a:xfrm>
          <a:prstGeom prst="snip2DiagRect">
            <a:avLst/>
          </a:prstGeom>
          <a:noFill/>
          <a:ln w="381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NexusSerif"/>
              </a:rPr>
              <a:t>Datos</a:t>
            </a:r>
            <a:r>
              <a:rPr lang="en-US" sz="1400" dirty="0">
                <a:solidFill>
                  <a:schemeClr val="tx1"/>
                </a:solidFill>
                <a:latin typeface="NexusSerif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NexusSerif"/>
              </a:rPr>
              <a:t>muestrados</a:t>
            </a:r>
            <a:endParaRPr lang="en-US" sz="1400" dirty="0">
              <a:solidFill>
                <a:schemeClr val="tx1"/>
              </a:solidFill>
              <a:latin typeface="NexusSerif"/>
            </a:endParaRP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-a</a:t>
            </a: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-b</a:t>
            </a:r>
          </a:p>
          <a:p>
            <a:pPr algn="ctr"/>
            <a:r>
              <a:rPr lang="en-US" sz="1400" b="1" i="0" dirty="0" err="1">
                <a:solidFill>
                  <a:schemeClr val="tx1"/>
                </a:solidFill>
                <a:effectLst/>
                <a:latin typeface="NexusSerif"/>
              </a:rPr>
              <a:t>Cholorophyll</a:t>
            </a:r>
            <a:r>
              <a:rPr lang="en-US" sz="1400" b="1" i="0" dirty="0">
                <a:solidFill>
                  <a:schemeClr val="tx1"/>
                </a:solidFill>
                <a:effectLst/>
                <a:latin typeface="NexusSerif"/>
              </a:rPr>
              <a:t>-c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4" name="Conector: angular 63">
            <a:extLst>
              <a:ext uri="{FF2B5EF4-FFF2-40B4-BE49-F238E27FC236}">
                <a16:creationId xmlns:a16="http://schemas.microsoft.com/office/drawing/2014/main" id="{198DE128-2221-4C81-BD4F-B6561F2B1DC0}"/>
              </a:ext>
            </a:extLst>
          </p:cNvPr>
          <p:cNvCxnSpPr>
            <a:cxnSpLocks/>
            <a:stCxn id="48" idx="2"/>
            <a:endCxn id="20" idx="3"/>
          </p:cNvCxnSpPr>
          <p:nvPr/>
        </p:nvCxnSpPr>
        <p:spPr>
          <a:xfrm rot="10800000" flipV="1">
            <a:off x="4028177" y="3310126"/>
            <a:ext cx="1607700" cy="9473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AF922D13-5EA5-4DA5-B750-506D10CCCD2B}"/>
              </a:ext>
            </a:extLst>
          </p:cNvPr>
          <p:cNvCxnSpPr>
            <a:stCxn id="48" idx="0"/>
            <a:endCxn id="29" idx="1"/>
          </p:cNvCxnSpPr>
          <p:nvPr/>
        </p:nvCxnSpPr>
        <p:spPr>
          <a:xfrm flipV="1">
            <a:off x="8070079" y="3303888"/>
            <a:ext cx="647133" cy="62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>
            <a:extLst>
              <a:ext uri="{FF2B5EF4-FFF2-40B4-BE49-F238E27FC236}">
                <a16:creationId xmlns:a16="http://schemas.microsoft.com/office/drawing/2014/main" id="{A785C038-55DC-4C82-8066-132A80649935}"/>
              </a:ext>
            </a:extLst>
          </p:cNvPr>
          <p:cNvCxnSpPr>
            <a:stCxn id="45" idx="0"/>
            <a:endCxn id="48" idx="1"/>
          </p:cNvCxnSpPr>
          <p:nvPr/>
        </p:nvCxnSpPr>
        <p:spPr>
          <a:xfrm flipV="1">
            <a:off x="6850571" y="3862193"/>
            <a:ext cx="2407" cy="2752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1A7683-33BA-3C02-A4C4-33348EFFC062}"/>
              </a:ext>
            </a:extLst>
          </p:cNvPr>
          <p:cNvSpPr txBox="1"/>
          <p:nvPr/>
        </p:nvSpPr>
        <p:spPr>
          <a:xfrm>
            <a:off x="3343280" y="2744559"/>
            <a:ext cx="1142169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b="0" i="0" dirty="0">
                <a:solidFill>
                  <a:srgbClr val="2E2E2E"/>
                </a:solidFill>
                <a:effectLst/>
                <a:latin typeface="NexusSerif"/>
              </a:rPr>
              <a:t>10 y 20m</a:t>
            </a:r>
            <a:endParaRPr lang="es-CO" dirty="0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8DF9BA1B-5E54-C8D2-B62C-A6A701369468}"/>
              </a:ext>
            </a:extLst>
          </p:cNvPr>
          <p:cNvCxnSpPr>
            <a:cxnSpLocks/>
          </p:cNvCxnSpPr>
          <p:nvPr/>
        </p:nvCxnSpPr>
        <p:spPr>
          <a:xfrm rot="10800000">
            <a:off x="4028176" y="2357503"/>
            <a:ext cx="1607700" cy="94731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84A06EC2-99E7-DD42-7421-31DE26DC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592" y="791005"/>
            <a:ext cx="2531791" cy="186076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F6FE544-B36B-A0BA-1364-2EB4AFFD91B8}"/>
              </a:ext>
            </a:extLst>
          </p:cNvPr>
          <p:cNvSpPr txBox="1"/>
          <p:nvPr/>
        </p:nvSpPr>
        <p:spPr>
          <a:xfrm>
            <a:off x="6905130" y="2074486"/>
            <a:ext cx="1258695" cy="510778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80 datos para cada clorofila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820863-CED9-8166-51CC-735E06DD9F3C}"/>
              </a:ext>
            </a:extLst>
          </p:cNvPr>
          <p:cNvSpPr txBox="1"/>
          <p:nvPr/>
        </p:nvSpPr>
        <p:spPr>
          <a:xfrm>
            <a:off x="2972109" y="1002671"/>
            <a:ext cx="888407" cy="510778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9 bandas usables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167FEC3-8A3F-C13B-6B79-F6F763BAAB2F}"/>
              </a:ext>
            </a:extLst>
          </p:cNvPr>
          <p:cNvSpPr/>
          <p:nvPr/>
        </p:nvSpPr>
        <p:spPr>
          <a:xfrm>
            <a:off x="5676996" y="1331404"/>
            <a:ext cx="2347150" cy="5878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>
                <a:solidFill>
                  <a:schemeClr val="tx1"/>
                </a:solidFill>
                <a:latin typeface="NexusSerif"/>
              </a:rPr>
              <a:t>Fecha: 07 de diciembre 2021</a:t>
            </a:r>
            <a:endParaRPr lang="es-CO" b="1" i="0" dirty="0">
              <a:solidFill>
                <a:schemeClr val="tx1"/>
              </a:solidFill>
              <a:effectLst/>
              <a:latin typeface="NexusSerif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DA8356F-5B39-EE64-F467-F0D627FE1B99}"/>
              </a:ext>
            </a:extLst>
          </p:cNvPr>
          <p:cNvSpPr txBox="1"/>
          <p:nvPr/>
        </p:nvSpPr>
        <p:spPr>
          <a:xfrm>
            <a:off x="2283810" y="5000483"/>
            <a:ext cx="888407" cy="306467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sz="1200" b="1" dirty="0">
                <a:solidFill>
                  <a:schemeClr val="tx1"/>
                </a:solidFill>
                <a:latin typeface="Franklin Gothic Book" panose="020B0503020102020204" pitchFamily="34" charset="0"/>
              </a:rPr>
              <a:t>2 bandas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25328A-7B42-45F9-17C0-40444462E4A6}"/>
              </a:ext>
            </a:extLst>
          </p:cNvPr>
          <p:cNvSpPr txBox="1"/>
          <p:nvPr/>
        </p:nvSpPr>
        <p:spPr>
          <a:xfrm>
            <a:off x="5737939" y="2176641"/>
            <a:ext cx="1068694" cy="40862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CO" dirty="0">
                <a:solidFill>
                  <a:srgbClr val="FF0000"/>
                </a:solidFill>
                <a:latin typeface="Franklin Gothic Book" panose="020B0503020102020204" pitchFamily="34" charset="0"/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27141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4868409" y="4167870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4730411" y="5657881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1388889" y="3251476"/>
            <a:ext cx="982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esta basada al algoritmo </a:t>
            </a:r>
            <a:r>
              <a:rPr lang="es-CO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 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 </a:t>
            </a:r>
            <a:r>
              <a:rPr lang="es-CO" sz="1800" u="sng" dirty="0">
                <a:solidFill>
                  <a:srgbClr val="0C7DB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O'Reilly, 2000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; </a:t>
            </a:r>
            <a:r>
              <a:rPr lang="es-CO" sz="1800" u="sng" dirty="0">
                <a:solidFill>
                  <a:srgbClr val="FF6C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O'Reilly et al., 1998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)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957859"/>
                  </p:ext>
                </p:extLst>
              </p:nvPr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408197" r="-151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508197" r="-151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81DF-8A03-D79E-A9C9-F06E6A010F97}"/>
              </a:ext>
            </a:extLst>
          </p:cNvPr>
          <p:cNvSpPr txBox="1"/>
          <p:nvPr/>
        </p:nvSpPr>
        <p:spPr>
          <a:xfrm>
            <a:off x="4255570" y="530557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F677B5-775E-8D21-B50E-5EDAB6F61719}"/>
              </a:ext>
            </a:extLst>
          </p:cNvPr>
          <p:cNvSpPr/>
          <p:nvPr/>
        </p:nvSpPr>
        <p:spPr>
          <a:xfrm>
            <a:off x="3246161" y="1343667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F8D60B-D302-4872-8431-D9A80A01E87B}"/>
              </a:ext>
            </a:extLst>
          </p:cNvPr>
          <p:cNvSpPr/>
          <p:nvPr/>
        </p:nvSpPr>
        <p:spPr>
          <a:xfrm>
            <a:off x="3276570" y="2445748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1554ED6-A039-397B-58FB-1631F3D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399902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15738EA-E1F7-18AA-F076-FC485890BDB8}"/>
              </a:ext>
            </a:extLst>
          </p:cNvPr>
          <p:cNvSpPr/>
          <p:nvPr/>
        </p:nvSpPr>
        <p:spPr>
          <a:xfrm>
            <a:off x="582706" y="4057771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E69D293-0B56-59BE-8B91-CB187F0FB66E}"/>
              </a:ext>
            </a:extLst>
          </p:cNvPr>
          <p:cNvSpPr/>
          <p:nvPr/>
        </p:nvSpPr>
        <p:spPr>
          <a:xfrm>
            <a:off x="1058967" y="6045312"/>
            <a:ext cx="2018818" cy="4270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F5CCB-030F-61FA-1B8B-90A6BF2002C6}"/>
              </a:ext>
            </a:extLst>
          </p:cNvPr>
          <p:cNvCxnSpPr>
            <a:stCxn id="25" idx="0"/>
          </p:cNvCxnSpPr>
          <p:nvPr/>
        </p:nvCxnSpPr>
        <p:spPr>
          <a:xfrm flipV="1">
            <a:off x="2068376" y="5582980"/>
            <a:ext cx="0" cy="462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3065" y="-51640"/>
            <a:ext cx="592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Modelos basados en reflectancia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/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4E6A60-B8B8-2C18-DC35-C9356EDB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408" y="4221000"/>
                <a:ext cx="7015276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/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𝐷𝑖𝑛𝑜𝑓𝑙𝑎𝑔𝑒𝑙𝑎𝑑𝑜𝑠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𝐷𝑖𝑎𝑡𝑜𝑚𝑒𝑎𝑠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𝑐𝑎𝑓𝑒𝑠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48DB5BE-D29D-28EF-6EC6-0FCF511F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9" y="3731534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/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𝐴𝑙𝑔𝑎𝑠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𝑣𝑒𝑟𝑑𝑒𝑠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O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𝐸𝑢𝑔𝑙𝑜𝑛𝑜𝑓𝑖𝑡𝑎</m:t>
                      </m:r>
                    </m:oMath>
                  </m:oMathPara>
                </a14:m>
                <a:endParaRPr lang="es-CO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4DABE1D-83D1-4F8B-2630-4CCBF61F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97" y="5213648"/>
                <a:ext cx="6094428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0ABB0F0B-98B7-DFE9-6FCE-54742599CF57}"/>
              </a:ext>
            </a:extLst>
          </p:cNvPr>
          <p:cNvSpPr/>
          <p:nvPr/>
        </p:nvSpPr>
        <p:spPr>
          <a:xfrm>
            <a:off x="4868409" y="4167870"/>
            <a:ext cx="2101898" cy="78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/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𝐶h</m:t>
                                  </m:r>
                                  <m:sSub>
                                    <m:sSub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s-CO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𝐵𝑚</m:t>
                              </m:r>
                            </m:num>
                            <m:den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𝐵𝑛</m:t>
                              </m:r>
                            </m:den>
                          </m:f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𝐵𝑛</m:t>
                          </m:r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18AB249-6B1C-C639-4C00-E03F77EB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5" y="5656514"/>
                <a:ext cx="733857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BD7EFF56-16D7-2165-5A6D-1A2D6EB46FD6}"/>
              </a:ext>
            </a:extLst>
          </p:cNvPr>
          <p:cNvSpPr/>
          <p:nvPr/>
        </p:nvSpPr>
        <p:spPr>
          <a:xfrm>
            <a:off x="4730411" y="5657881"/>
            <a:ext cx="2018818" cy="78072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99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3CAD49-7EC1-22BB-CCBB-F8F446751A6B}"/>
              </a:ext>
            </a:extLst>
          </p:cNvPr>
          <p:cNvSpPr txBox="1"/>
          <p:nvPr/>
        </p:nvSpPr>
        <p:spPr>
          <a:xfrm>
            <a:off x="1388889" y="3251476"/>
            <a:ext cx="982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 relación esta basada al algoritmo </a:t>
            </a:r>
            <a:r>
              <a:rPr lang="es-CO" sz="1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OCx</a:t>
            </a:r>
            <a:r>
              <a:rPr lang="es-CO" sz="1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la NASA 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 </a:t>
            </a:r>
            <a:r>
              <a:rPr lang="es-CO" sz="1800" u="sng" dirty="0">
                <a:solidFill>
                  <a:srgbClr val="0C7DBB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O'Reilly, 2000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; </a:t>
            </a:r>
            <a:r>
              <a:rPr lang="es-CO" sz="1800" u="sng" dirty="0">
                <a:solidFill>
                  <a:srgbClr val="FF6C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O'Reilly et al., 1998</a:t>
            </a:r>
            <a:r>
              <a:rPr lang="es-CO" sz="1800" dirty="0">
                <a:solidFill>
                  <a:srgbClr val="2E2E2E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)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𝐶𝑎𝑟𝑜𝑡𝑒𝑛𝑒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a 6">
                <a:extLst>
                  <a:ext uri="{FF2B5EF4-FFF2-40B4-BE49-F238E27FC236}">
                    <a16:creationId xmlns:a16="http://schemas.microsoft.com/office/drawing/2014/main" id="{A42718DC-B33E-D382-06D1-453E2182EEE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6570" y="915710"/>
              <a:ext cx="6049911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637">
                      <a:extLst>
                        <a:ext uri="{9D8B030D-6E8A-4147-A177-3AD203B41FA5}">
                          <a16:colId xmlns:a16="http://schemas.microsoft.com/office/drawing/2014/main" val="756709120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718865041"/>
                        </a:ext>
                      </a:extLst>
                    </a:gridCol>
                    <a:gridCol w="2016637">
                      <a:extLst>
                        <a:ext uri="{9D8B030D-6E8A-4147-A177-3AD203B41FA5}">
                          <a16:colId xmlns:a16="http://schemas.microsoft.com/office/drawing/2014/main" val="20720467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Clorofilas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Carotenoides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078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Dinoflagelados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 c2 / 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2113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Diatomeas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186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/>
                            <a:t>Algas </a:t>
                          </a:r>
                          <a:r>
                            <a:rPr lang="es-CO" dirty="0" err="1"/>
                            <a:t>cafes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a,c1, 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Fucoxanthin</a:t>
                          </a:r>
                          <a:endParaRPr lang="es-CO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6761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/>
                            <a:t>Algas verdes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408197" r="-1511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96614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err="1"/>
                            <a:t>Euglenophyta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dirty="0" err="1"/>
                            <a:t>a,b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00302" t="-508197" r="-1511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956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81DF-8A03-D79E-A9C9-F06E6A010F97}"/>
              </a:ext>
            </a:extLst>
          </p:cNvPr>
          <p:cNvSpPr txBox="1"/>
          <p:nvPr/>
        </p:nvSpPr>
        <p:spPr>
          <a:xfrm>
            <a:off x="4255570" y="530557"/>
            <a:ext cx="3232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GOVINDJEE, &amp; SATOH, K. (1986)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8F677B5-775E-8D21-B50E-5EDAB6F61719}"/>
              </a:ext>
            </a:extLst>
          </p:cNvPr>
          <p:cNvSpPr/>
          <p:nvPr/>
        </p:nvSpPr>
        <p:spPr>
          <a:xfrm>
            <a:off x="3246161" y="1343667"/>
            <a:ext cx="2018818" cy="10408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8F8D60B-D302-4872-8431-D9A80A01E87B}"/>
              </a:ext>
            </a:extLst>
          </p:cNvPr>
          <p:cNvSpPr/>
          <p:nvPr/>
        </p:nvSpPr>
        <p:spPr>
          <a:xfrm>
            <a:off x="3276570" y="2445748"/>
            <a:ext cx="1958970" cy="690083"/>
          </a:xfrm>
          <a:prstGeom prst="rect">
            <a:avLst/>
          </a:prstGeom>
          <a:noFill/>
          <a:ln w="38100">
            <a:solidFill>
              <a:srgbClr val="33CC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1554ED6-A039-397B-58FB-1631F3D8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6" y="399902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15738EA-E1F7-18AA-F076-FC485890BDB8}"/>
              </a:ext>
            </a:extLst>
          </p:cNvPr>
          <p:cNvSpPr/>
          <p:nvPr/>
        </p:nvSpPr>
        <p:spPr>
          <a:xfrm>
            <a:off x="582706" y="4057771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E69D293-0B56-59BE-8B91-CB187F0FB66E}"/>
              </a:ext>
            </a:extLst>
          </p:cNvPr>
          <p:cNvSpPr/>
          <p:nvPr/>
        </p:nvSpPr>
        <p:spPr>
          <a:xfrm>
            <a:off x="1058967" y="6045312"/>
            <a:ext cx="2018818" cy="4270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22F5CCB-030F-61FA-1B8B-90A6BF2002C6}"/>
              </a:ext>
            </a:extLst>
          </p:cNvPr>
          <p:cNvCxnSpPr>
            <a:stCxn id="25" idx="0"/>
          </p:cNvCxnSpPr>
          <p:nvPr/>
        </p:nvCxnSpPr>
        <p:spPr>
          <a:xfrm flipV="1">
            <a:off x="2068376" y="5582980"/>
            <a:ext cx="0" cy="462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47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3D465-31C7-4458-BC2E-AFDC972F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4319"/>
            <a:ext cx="1879125" cy="988367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A7BC6AF-F839-4BFA-B8FB-2557A88688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1879125" y="6298163"/>
            <a:ext cx="8767898" cy="340"/>
          </a:xfrm>
          <a:prstGeom prst="line">
            <a:avLst/>
          </a:prstGeom>
          <a:ln w="19050">
            <a:solidFill>
              <a:srgbClr val="A2B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346D9E-0CE7-4393-A6D2-DCEC21A61E34}"/>
              </a:ext>
            </a:extLst>
          </p:cNvPr>
          <p:cNvSpPr txBox="1"/>
          <p:nvPr/>
        </p:nvSpPr>
        <p:spPr>
          <a:xfrm>
            <a:off x="10647023" y="606733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i="1" dirty="0">
                <a:latin typeface="Franklin Gothic Book" panose="020B0503020102020204" pitchFamily="34" charset="0"/>
              </a:rPr>
              <a:t>Facultad de minas</a:t>
            </a:r>
          </a:p>
          <a:p>
            <a:r>
              <a:rPr lang="es-CO" sz="1200" b="1" i="1" dirty="0">
                <a:latin typeface="Franklin Gothic Book" panose="020B0503020102020204" pitchFamily="34" charset="0"/>
              </a:rPr>
              <a:t>Sede Medellín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6D5A99-A7B2-4BFC-9A01-14A260775CFE}"/>
              </a:ext>
            </a:extLst>
          </p:cNvPr>
          <p:cNvSpPr txBox="1"/>
          <p:nvPr/>
        </p:nvSpPr>
        <p:spPr>
          <a:xfrm>
            <a:off x="3400123" y="143119"/>
            <a:ext cx="618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9900"/>
                </a:solidFill>
                <a:latin typeface="Franklin Gothic Book" panose="020B0503020102020204" pitchFamily="34" charset="0"/>
              </a:rPr>
              <a:t>FUENTES DE INFORMACIÓN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6E30B57E-9B76-447E-AAE1-F3245361C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6E725D-8AAF-8292-0FEB-35031D2D77E4}"/>
              </a:ext>
            </a:extLst>
          </p:cNvPr>
          <p:cNvSpPr txBox="1"/>
          <p:nvPr/>
        </p:nvSpPr>
        <p:spPr>
          <a:xfrm>
            <a:off x="447931" y="2199418"/>
            <a:ext cx="5177673" cy="646331"/>
          </a:xfrm>
          <a:prstGeom prst="rect">
            <a:avLst/>
          </a:prstGeom>
          <a:noFill/>
          <a:ln w="28575">
            <a:solidFill>
              <a:srgbClr val="014898"/>
            </a:solidFill>
          </a:ln>
        </p:spPr>
        <p:txBody>
          <a:bodyPr wrap="square">
            <a:spAutoFit/>
          </a:bodyPr>
          <a:lstStyle/>
          <a:p>
            <a:r>
              <a:rPr lang="es-CO" dirty="0"/>
              <a:t>S2B_MSIL2A_</a:t>
            </a:r>
            <a:r>
              <a:rPr lang="es-CO" b="1" dirty="0"/>
              <a:t>20211207</a:t>
            </a:r>
            <a:r>
              <a:rPr lang="es-CO" dirty="0"/>
              <a:t>T153619_N0301_R068_T18PVR_20211207T194623.SAFE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F90D11-E3A2-2570-DC9C-1CD39DF8253E}"/>
              </a:ext>
            </a:extLst>
          </p:cNvPr>
          <p:cNvSpPr txBox="1"/>
          <p:nvPr/>
        </p:nvSpPr>
        <p:spPr>
          <a:xfrm>
            <a:off x="6712477" y="2231423"/>
            <a:ext cx="5004681" cy="646331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txBody>
          <a:bodyPr wrap="square">
            <a:spAutoFit/>
          </a:bodyPr>
          <a:lstStyle/>
          <a:p>
            <a:r>
              <a:rPr lang="es-CO" dirty="0"/>
              <a:t>LC08_L2SP_009054_</a:t>
            </a:r>
            <a:r>
              <a:rPr lang="es-CO" b="1" dirty="0"/>
              <a:t>20211213</a:t>
            </a:r>
            <a:r>
              <a:rPr lang="es-CO" dirty="0"/>
              <a:t>_20211222_02_T1_MTL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9C2E32-5D22-8524-3FF5-6F8B4D9A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29" y="2951071"/>
            <a:ext cx="3201021" cy="171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554E188-96CC-4B11-BB98-82FF70BD77B6}"/>
              </a:ext>
            </a:extLst>
          </p:cNvPr>
          <p:cNvSpPr/>
          <p:nvPr/>
        </p:nvSpPr>
        <p:spPr>
          <a:xfrm>
            <a:off x="4688541" y="3001119"/>
            <a:ext cx="2871402" cy="1504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803B99A-0230-0705-5375-96744DF55E49}"/>
              </a:ext>
            </a:extLst>
          </p:cNvPr>
          <p:cNvSpPr/>
          <p:nvPr/>
        </p:nvSpPr>
        <p:spPr>
          <a:xfrm>
            <a:off x="4711734" y="4680233"/>
            <a:ext cx="2751033" cy="6299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Medidas en campo 2021/12/07</a:t>
            </a:r>
          </a:p>
        </p:txBody>
      </p:sp>
      <p:sp>
        <p:nvSpPr>
          <p:cNvPr id="21" name="Flecha: a la izquierda y arriba 20">
            <a:extLst>
              <a:ext uri="{FF2B5EF4-FFF2-40B4-BE49-F238E27FC236}">
                <a16:creationId xmlns:a16="http://schemas.microsoft.com/office/drawing/2014/main" id="{D9BB6F4A-CA7C-2E69-C4AC-D6781C1C07B7}"/>
              </a:ext>
            </a:extLst>
          </p:cNvPr>
          <p:cNvSpPr/>
          <p:nvPr/>
        </p:nvSpPr>
        <p:spPr>
          <a:xfrm rot="5400000">
            <a:off x="2910293" y="2545884"/>
            <a:ext cx="1382750" cy="1982480"/>
          </a:xfrm>
          <a:prstGeom prst="leftUpArrow">
            <a:avLst>
              <a:gd name="adj1" fmla="val 14622"/>
              <a:gd name="adj2" fmla="val 16475"/>
              <a:gd name="adj3" fmla="val 3083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lecha: a la izquierda y arriba 23">
            <a:extLst>
              <a:ext uri="{FF2B5EF4-FFF2-40B4-BE49-F238E27FC236}">
                <a16:creationId xmlns:a16="http://schemas.microsoft.com/office/drawing/2014/main" id="{189F60AC-7AA7-9CFD-FB02-14A07EBEB588}"/>
              </a:ext>
            </a:extLst>
          </p:cNvPr>
          <p:cNvSpPr/>
          <p:nvPr/>
        </p:nvSpPr>
        <p:spPr>
          <a:xfrm>
            <a:off x="7647500" y="2951071"/>
            <a:ext cx="2216464" cy="1346001"/>
          </a:xfrm>
          <a:prstGeom prst="leftUpArrow">
            <a:avLst>
              <a:gd name="adj1" fmla="val 14622"/>
              <a:gd name="adj2" fmla="val 16475"/>
              <a:gd name="adj3" fmla="val 3083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Open Access Hub">
            <a:extLst>
              <a:ext uri="{FF2B5EF4-FFF2-40B4-BE49-F238E27FC236}">
                <a16:creationId xmlns:a16="http://schemas.microsoft.com/office/drawing/2014/main" id="{03F09850-0125-460B-176E-FCD15A27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23" y="1076533"/>
            <a:ext cx="2923888" cy="115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A96FEE-1A44-B973-5383-3D412621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04" y="963442"/>
            <a:ext cx="3180625" cy="12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75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1389</Words>
  <Application>Microsoft Office PowerPoint</Application>
  <PresentationFormat>Panorámica</PresentationFormat>
  <Paragraphs>235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Cambria Math</vt:lpstr>
      <vt:lpstr>Franklin Gothic Book</vt:lpstr>
      <vt:lpstr>Georgia</vt:lpstr>
      <vt:lpstr>inherit</vt:lpstr>
      <vt:lpstr>NexusSerif</vt:lpstr>
      <vt:lpstr>Poppins</vt:lpstr>
      <vt:lpstr>Roboto</vt:lpstr>
      <vt:lpstr>Tahoma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Acer</cp:lastModifiedBy>
  <cp:revision>19</cp:revision>
  <dcterms:created xsi:type="dcterms:W3CDTF">2022-04-21T04:03:47Z</dcterms:created>
  <dcterms:modified xsi:type="dcterms:W3CDTF">2022-11-10T02:47:22Z</dcterms:modified>
</cp:coreProperties>
</file>